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2" r:id="rId3"/>
    <p:sldId id="291" r:id="rId4"/>
    <p:sldId id="297" r:id="rId5"/>
    <p:sldId id="293" r:id="rId6"/>
    <p:sldId id="298" r:id="rId7"/>
    <p:sldId id="299" r:id="rId8"/>
    <p:sldId id="257" r:id="rId9"/>
    <p:sldId id="270" r:id="rId10"/>
    <p:sldId id="271" r:id="rId11"/>
    <p:sldId id="272" r:id="rId12"/>
    <p:sldId id="273" r:id="rId13"/>
    <p:sldId id="275" r:id="rId14"/>
    <p:sldId id="274" r:id="rId15"/>
    <p:sldId id="285" r:id="rId16"/>
    <p:sldId id="309" r:id="rId17"/>
    <p:sldId id="318" r:id="rId18"/>
    <p:sldId id="294" r:id="rId19"/>
    <p:sldId id="259" r:id="rId20"/>
    <p:sldId id="303" r:id="rId21"/>
    <p:sldId id="304" r:id="rId22"/>
    <p:sldId id="265" r:id="rId23"/>
    <p:sldId id="305" r:id="rId24"/>
    <p:sldId id="312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2" autoAdjust="0"/>
    <p:restoredTop sz="94660"/>
  </p:normalViewPr>
  <p:slideViewPr>
    <p:cSldViewPr>
      <p:cViewPr>
        <p:scale>
          <a:sx n="89" d="100"/>
          <a:sy n="89" d="100"/>
        </p:scale>
        <p:origin x="-228" y="4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67A5-319A-4635-9F87-54F5C116C7CA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AAA9-8B12-4884-A44B-895C03518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67A5-319A-4635-9F87-54F5C116C7CA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AAA9-8B12-4884-A44B-895C03518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67A5-319A-4635-9F87-54F5C116C7CA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AAA9-8B12-4884-A44B-895C03518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67A5-319A-4635-9F87-54F5C116C7CA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AAA9-8B12-4884-A44B-895C03518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67A5-319A-4635-9F87-54F5C116C7CA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AAA9-8B12-4884-A44B-895C03518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67A5-319A-4635-9F87-54F5C116C7CA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AAA9-8B12-4884-A44B-895C03518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67A5-319A-4635-9F87-54F5C116C7CA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AAA9-8B12-4884-A44B-895C03518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67A5-319A-4635-9F87-54F5C116C7CA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AAA9-8B12-4884-A44B-895C03518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67A5-319A-4635-9F87-54F5C116C7CA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AAA9-8B12-4884-A44B-895C03518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67A5-319A-4635-9F87-54F5C116C7CA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AAA9-8B12-4884-A44B-895C03518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867A5-319A-4635-9F87-54F5C116C7CA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AAAA9-8B12-4884-A44B-895C03518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867A5-319A-4635-9F87-54F5C116C7CA}" type="datetimeFigureOut">
              <a:rPr lang="en-US" smtClean="0"/>
              <a:pPr/>
              <a:t>9/7/2011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AAA9-8B12-4884-A44B-895C035183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racle.com/us/corporate/Acquisitions/contextmedia/index.html" TargetMode="External"/><Relationship Id="rId13" Type="http://schemas.openxmlformats.org/officeDocument/2006/relationships/hyperlink" Target="http://www.oracle.com/us/corporate/Acquisitions/oblix/index.html" TargetMode="External"/><Relationship Id="rId18" Type="http://schemas.openxmlformats.org/officeDocument/2006/relationships/hyperlink" Target="http://www.oracle.com/us/corporate/Acquisitions/stellent/index.html" TargetMode="External"/><Relationship Id="rId3" Type="http://schemas.openxmlformats.org/officeDocument/2006/relationships/hyperlink" Target="http://www.oracle.com/us/corporate/Acquisitions/bea/index.html" TargetMode="External"/><Relationship Id="rId21" Type="http://schemas.openxmlformats.org/officeDocument/2006/relationships/hyperlink" Target="http://www.oracle.com/us/corporate/Acquisitions/tangosol/index.html" TargetMode="External"/><Relationship Id="rId7" Type="http://schemas.openxmlformats.org/officeDocument/2006/relationships/hyperlink" Target="http://www.oracle.com/us/corporate/Acquisitions/clearapp/index.html" TargetMode="External"/><Relationship Id="rId12" Type="http://schemas.openxmlformats.org/officeDocument/2006/relationships/hyperlink" Target="http://www.oracle.com/us/sun/index.html" TargetMode="External"/><Relationship Id="rId17" Type="http://schemas.openxmlformats.org/officeDocument/2006/relationships/hyperlink" Target="http://www.oracle.com/us/corporate/Acquisitions/silvercreeksystems/index.html" TargetMode="External"/><Relationship Id="rId2" Type="http://schemas.openxmlformats.org/officeDocument/2006/relationships/hyperlink" Target="http://www.oracle.com/us/corporate/Acquisitions/amberpoint/index.html" TargetMode="External"/><Relationship Id="rId16" Type="http://schemas.openxmlformats.org/officeDocument/2006/relationships/hyperlink" Target="http://www.oracle.com/us/corporate/Acquisitions/sigma-dynamics/index.html" TargetMode="External"/><Relationship Id="rId20" Type="http://schemas.openxmlformats.org/officeDocument/2006/relationships/hyperlink" Target="http://www.oracle.com/us/corporate/Acquisitions/tacitsoftware/index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oracle.com/us/corporate/Acquisitions/captovation/index.html" TargetMode="External"/><Relationship Id="rId11" Type="http://schemas.openxmlformats.org/officeDocument/2006/relationships/hyperlink" Target="http://www.oracle.com/us/corporate/Acquisitions/goldengate/index.html" TargetMode="External"/><Relationship Id="rId5" Type="http://schemas.openxmlformats.org/officeDocument/2006/relationships/hyperlink" Target="http://www.oracle.com/us/corporate/Acquisitions/bridgestream/index.html" TargetMode="External"/><Relationship Id="rId15" Type="http://schemas.openxmlformats.org/officeDocument/2006/relationships/hyperlink" Target="http://www.oracle.com/us/corporate/Acquisitions/passlogix/index.html" TargetMode="External"/><Relationship Id="rId10" Type="http://schemas.openxmlformats.org/officeDocument/2006/relationships/hyperlink" Target="http://www.oracle.com/us/corporate/Acquisitions/hyperroll/index.html" TargetMode="External"/><Relationship Id="rId19" Type="http://schemas.openxmlformats.org/officeDocument/2006/relationships/hyperlink" Target="http://www.oracle.com/us/corporate/Acquisitions/sunopsis/index.html" TargetMode="External"/><Relationship Id="rId4" Type="http://schemas.openxmlformats.org/officeDocument/2006/relationships/hyperlink" Target="http://www.oracle.com/us/corporate/Acquisitions/bharosa/index.html" TargetMode="External"/><Relationship Id="rId9" Type="http://schemas.openxmlformats.org/officeDocument/2006/relationships/hyperlink" Target="http://www.oracle.com/us/corporate/Acquisitions/datanomic/index.html" TargetMode="External"/><Relationship Id="rId14" Type="http://schemas.openxmlformats.org/officeDocument/2006/relationships/hyperlink" Target="http://www.oracle.com/us/corporate/Acquisitions/octetstring/index.html" TargetMode="External"/><Relationship Id="rId22" Type="http://schemas.openxmlformats.org/officeDocument/2006/relationships/hyperlink" Target="http://www.oracle.com/us/corporate/Acquisitions/thor/index.html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racle.com/us/corporate/Acquisitions/temposoft/index.html" TargetMode="External"/><Relationship Id="rId3" Type="http://schemas.openxmlformats.org/officeDocument/2006/relationships/hyperlink" Target="http://www.oracle.com/us/corporate/Acquisitions/Haley/index.html" TargetMode="External"/><Relationship Id="rId7" Type="http://schemas.openxmlformats.org/officeDocument/2006/relationships/hyperlink" Target="http://www.oracle.com/us/corporate/Acquisitions/ndevr/index.html" TargetMode="External"/><Relationship Id="rId2" Type="http://schemas.openxmlformats.org/officeDocument/2006/relationships/hyperlink" Target="http://www.oracle.com/us/corporate/Acquisitions/appsforge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racle.com/us/corporate/Acquisitions/market2lead/index.html" TargetMode="External"/><Relationship Id="rId5" Type="http://schemas.openxmlformats.org/officeDocument/2006/relationships/hyperlink" Target="http://www.oracle.com/us/corporate/Acquisitions/logicalapps/index.html" TargetMode="External"/><Relationship Id="rId4" Type="http://schemas.openxmlformats.org/officeDocument/2006/relationships/hyperlink" Target="http://www.oracle.com/us/corporate/Acquisitions/interlacesystems/index.html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racle.com/us/corporate/Acquisitions/telephonyatwork/index.html" TargetMode="External"/><Relationship Id="rId3" Type="http://schemas.openxmlformats.org/officeDocument/2006/relationships/hyperlink" Target="http://www.oracle.com/us/corporate/Acquisitions/atg/index.html" TargetMode="External"/><Relationship Id="rId7" Type="http://schemas.openxmlformats.org/officeDocument/2006/relationships/hyperlink" Target="http://www.oracle.com/us/products/applications/siebel/index.html" TargetMode="External"/><Relationship Id="rId2" Type="http://schemas.openxmlformats.org/officeDocument/2006/relationships/hyperlink" Target="http://www.oracle.com/us/corporate/Acquisitions/agile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racle.com/us/corporate/Acquisitions/primavera/index.html" TargetMode="External"/><Relationship Id="rId5" Type="http://schemas.openxmlformats.org/officeDocument/2006/relationships/hyperlink" Target="http://www.oracle.com/us/products/applications/peoplesoft-enterprise/index.html" TargetMode="External"/><Relationship Id="rId4" Type="http://schemas.openxmlformats.org/officeDocument/2006/relationships/hyperlink" Target="http://www.oracle.com/us/corporate/Acquisitions/hyperion/index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acle.com/us/corporate/Acquisitions/virtualiron/index.html" TargetMode="External"/><Relationship Id="rId2" Type="http://schemas.openxmlformats.org/officeDocument/2006/relationships/hyperlink" Target="http://www.oracle.com/us/sun/index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oracle.com/us/corporate/Acquisitions/gks/index.html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racle.com/us/corporate/Acquisitions/portalsoftware/index.html" TargetMode="External"/><Relationship Id="rId13" Type="http://schemas.openxmlformats.org/officeDocument/2006/relationships/hyperlink" Target="http://www.oracle.com/us/corporate/Acquisitions/relsys/index.html" TargetMode="External"/><Relationship Id="rId18" Type="http://schemas.openxmlformats.org/officeDocument/2006/relationships/hyperlink" Target="http://www.oracle.com/us/corporate/Acquisitions/Adminserver/index.html" TargetMode="External"/><Relationship Id="rId3" Type="http://schemas.openxmlformats.org/officeDocument/2006/relationships/hyperlink" Target="http://www.oracle.com/us/corporate/Acquisitions/eservglobalusp/index.html" TargetMode="External"/><Relationship Id="rId21" Type="http://schemas.openxmlformats.org/officeDocument/2006/relationships/hyperlink" Target="http://www.oracle.com/us/corporate/Acquisitions/avt/index.html" TargetMode="External"/><Relationship Id="rId7" Type="http://schemas.openxmlformats.org/officeDocument/2006/relationships/hyperlink" Target="http://www.oracle.com/us/corporate/Acquisitions/netsure/index.html" TargetMode="External"/><Relationship Id="rId12" Type="http://schemas.openxmlformats.org/officeDocument/2006/relationships/hyperlink" Target="http://www.oracle.com/us/corporate/Acquisitions/phaseforward/index.html" TargetMode="External"/><Relationship Id="rId17" Type="http://schemas.openxmlformats.org/officeDocument/2006/relationships/hyperlink" Target="http://www.oracle.com/us/corporate/Acquisitions/g-log/index.html" TargetMode="External"/><Relationship Id="rId25" Type="http://schemas.openxmlformats.org/officeDocument/2006/relationships/hyperlink" Target="http://www.oracle.com/us/corporate/Acquisitions/spl/index.html" TargetMode="External"/><Relationship Id="rId2" Type="http://schemas.openxmlformats.org/officeDocument/2006/relationships/hyperlink" Target="http://www.oracle.com/us/corporate/Acquisitions/convergin/index.html" TargetMode="External"/><Relationship Id="rId16" Type="http://schemas.openxmlformats.org/officeDocument/2006/relationships/hyperlink" Target="http://www.oracle.com/us/corporate/Acquisitions/demantra/index.html" TargetMode="External"/><Relationship Id="rId20" Type="http://schemas.openxmlformats.org/officeDocument/2006/relationships/hyperlink" Target="http://www.oracle.com/us/corporate/Acquisitions/360commerce/index.html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www.oracle.com/us/corporate/Acquisitions/net4call/index.html" TargetMode="External"/><Relationship Id="rId11" Type="http://schemas.openxmlformats.org/officeDocument/2006/relationships/hyperlink" Target="http://www.oracle.com/us/industries/financial-services/046655.html" TargetMode="External"/><Relationship Id="rId24" Type="http://schemas.openxmlformats.org/officeDocument/2006/relationships/hyperlink" Target="http://www.oracle.com/us/corporate/Acquisitions/lodestar/index.html" TargetMode="External"/><Relationship Id="rId5" Type="http://schemas.openxmlformats.org/officeDocument/2006/relationships/hyperlink" Target="http://www.oracle.com/us/corporate/Acquisitions/metasolv/index.html" TargetMode="External"/><Relationship Id="rId15" Type="http://schemas.openxmlformats.org/officeDocument/2006/relationships/hyperlink" Target="http://www.oracle.com/us/corporate/Acquisitions/conformia/index.html" TargetMode="External"/><Relationship Id="rId23" Type="http://schemas.openxmlformats.org/officeDocument/2006/relationships/hyperlink" Target="http://www.oracle.com/us/corporate/Acquisitions/retek/index.html" TargetMode="External"/><Relationship Id="rId10" Type="http://schemas.openxmlformats.org/officeDocument/2006/relationships/hyperlink" Target="http://www.oracle.com/us/corporate/Acquisitions/primavera/index.html" TargetMode="External"/><Relationship Id="rId19" Type="http://schemas.openxmlformats.org/officeDocument/2006/relationships/hyperlink" Target="http://www.oracle.com/us/corporate/Acquisitions/skywiresoftware/index.html" TargetMode="External"/><Relationship Id="rId4" Type="http://schemas.openxmlformats.org/officeDocument/2006/relationships/hyperlink" Target="http://www.oracle.com/us/corporate/Acquisitions/hotsip/index.html" TargetMode="External"/><Relationship Id="rId9" Type="http://schemas.openxmlformats.org/officeDocument/2006/relationships/hyperlink" Target="http://www.oracle.com/us/corporate/Acquisitions/sophoi/index.html" TargetMode="External"/><Relationship Id="rId14" Type="http://schemas.openxmlformats.org/officeDocument/2006/relationships/hyperlink" Target="http://www.oracle.com/us/corporate/Acquisitions/agile/index.html" TargetMode="External"/><Relationship Id="rId22" Type="http://schemas.openxmlformats.org/officeDocument/2006/relationships/hyperlink" Target="http://www.oracle.com/us/corporate/Acquisitions/profitlogic/index.html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oracle.com/us/corporate/Acquisitions/sleepycat/index.html" TargetMode="External"/><Relationship Id="rId3" Type="http://schemas.openxmlformats.org/officeDocument/2006/relationships/hyperlink" Target="http://www.oracle.com/us/corporate/Acquisitions/empirix/index.html" TargetMode="External"/><Relationship Id="rId7" Type="http://schemas.openxmlformats.org/officeDocument/2006/relationships/hyperlink" Target="http://www.oracle.com/us/corporate/Acquisitions/secerno/index.html" TargetMode="External"/><Relationship Id="rId2" Type="http://schemas.openxmlformats.org/officeDocument/2006/relationships/hyperlink" Target="http://www.oracle.com/us/corporate/Acquisitions/datascaler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racle.com/us/corporate/Acquisitions/mvalent/index.html" TargetMode="External"/><Relationship Id="rId5" Type="http://schemas.openxmlformats.org/officeDocument/2006/relationships/hyperlink" Target="http://www.oracle.com/us/corporate/Acquisitions/moniforce/index.html" TargetMode="External"/><Relationship Id="rId10" Type="http://schemas.openxmlformats.org/officeDocument/2006/relationships/hyperlink" Target="http://www.oracle.com/us/corporate/Acquisitions/triplehop/index.html" TargetMode="External"/><Relationship Id="rId4" Type="http://schemas.openxmlformats.org/officeDocument/2006/relationships/hyperlink" Target="http://www.oracle.com/us/corporate/Acquisitions/innobase/index.html" TargetMode="External"/><Relationship Id="rId9" Type="http://schemas.openxmlformats.org/officeDocument/2006/relationships/hyperlink" Target="http://www.oracle.com/us/corporate/Acquisitions/timesten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Oracle Fusion Middleware 11g (OFM) Overview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3810000"/>
            <a:ext cx="28575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>
                <a:hlinkClick r:id="rId2"/>
              </a:rPr>
              <a:t>AmberPoint</a:t>
            </a:r>
            <a:r>
              <a:rPr lang="en-US" dirty="0" smtClean="0"/>
              <a:t> (February 2010)</a:t>
            </a:r>
          </a:p>
          <a:p>
            <a:r>
              <a:rPr lang="en-US" b="1" dirty="0" smtClean="0">
                <a:hlinkClick r:id="rId3"/>
              </a:rPr>
              <a:t>BEA</a:t>
            </a:r>
            <a:r>
              <a:rPr lang="en-US" dirty="0" smtClean="0"/>
              <a:t> (January 2008)</a:t>
            </a:r>
          </a:p>
          <a:p>
            <a:r>
              <a:rPr lang="en-US" dirty="0" err="1" smtClean="0">
                <a:hlinkClick r:id="rId4"/>
              </a:rPr>
              <a:t>Bharosa</a:t>
            </a:r>
            <a:r>
              <a:rPr lang="en-US" dirty="0" smtClean="0"/>
              <a:t> (July 2007)</a:t>
            </a:r>
          </a:p>
          <a:p>
            <a:r>
              <a:rPr lang="en-US" dirty="0" err="1" smtClean="0">
                <a:hlinkClick r:id="rId5"/>
              </a:rPr>
              <a:t>Bridgestream</a:t>
            </a:r>
            <a:r>
              <a:rPr lang="en-US" dirty="0" smtClean="0"/>
              <a:t> (September 2007)</a:t>
            </a:r>
          </a:p>
          <a:p>
            <a:r>
              <a:rPr lang="en-US" dirty="0" err="1" smtClean="0">
                <a:hlinkClick r:id="rId6"/>
              </a:rPr>
              <a:t>Captovation</a:t>
            </a:r>
            <a:r>
              <a:rPr lang="en-US" dirty="0" smtClean="0"/>
              <a:t> (January 2008)</a:t>
            </a:r>
          </a:p>
          <a:p>
            <a:r>
              <a:rPr lang="en-US" dirty="0" err="1" smtClean="0">
                <a:hlinkClick r:id="rId7"/>
              </a:rPr>
              <a:t>ClearApp</a:t>
            </a:r>
            <a:r>
              <a:rPr lang="en-US" dirty="0" smtClean="0"/>
              <a:t> (September 2008)</a:t>
            </a:r>
          </a:p>
          <a:p>
            <a:r>
              <a:rPr lang="en-US" dirty="0" smtClean="0">
                <a:hlinkClick r:id="rId8"/>
              </a:rPr>
              <a:t>Context Media</a:t>
            </a:r>
            <a:r>
              <a:rPr lang="en-US" dirty="0" smtClean="0"/>
              <a:t> (July 2005)</a:t>
            </a:r>
          </a:p>
          <a:p>
            <a:r>
              <a:rPr lang="en-US" dirty="0" err="1" smtClean="0">
                <a:hlinkClick r:id="rId9"/>
              </a:rPr>
              <a:t>Datanomic</a:t>
            </a:r>
            <a:r>
              <a:rPr lang="en-US" dirty="0" smtClean="0"/>
              <a:t> (April 2011)</a:t>
            </a:r>
          </a:p>
          <a:p>
            <a:r>
              <a:rPr lang="en-US" dirty="0" err="1" smtClean="0">
                <a:hlinkClick r:id="rId10"/>
              </a:rPr>
              <a:t>HyperRoll</a:t>
            </a:r>
            <a:r>
              <a:rPr lang="en-US" dirty="0" smtClean="0"/>
              <a:t> (September 2009)</a:t>
            </a:r>
          </a:p>
          <a:p>
            <a:r>
              <a:rPr lang="en-US" b="1" dirty="0" err="1" smtClean="0">
                <a:hlinkClick r:id="rId11"/>
              </a:rPr>
              <a:t>GoldenGate</a:t>
            </a:r>
            <a:r>
              <a:rPr lang="en-US" dirty="0" smtClean="0"/>
              <a:t> (July 2009)</a:t>
            </a:r>
          </a:p>
          <a:p>
            <a:r>
              <a:rPr lang="en-US" b="1" dirty="0" smtClean="0">
                <a:hlinkClick r:id="rId12"/>
              </a:rPr>
              <a:t>Java</a:t>
            </a:r>
            <a:r>
              <a:rPr lang="en-US" dirty="0" smtClean="0"/>
              <a:t> (April 2009)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err="1" smtClean="0">
                <a:hlinkClick r:id="rId13"/>
              </a:rPr>
              <a:t>Oblix</a:t>
            </a:r>
            <a:r>
              <a:rPr lang="en-US" dirty="0" smtClean="0"/>
              <a:t> (March 2005)</a:t>
            </a:r>
          </a:p>
          <a:p>
            <a:r>
              <a:rPr lang="en-US" dirty="0" err="1" smtClean="0">
                <a:hlinkClick r:id="rId14"/>
              </a:rPr>
              <a:t>OctetString</a:t>
            </a:r>
            <a:r>
              <a:rPr lang="en-US" dirty="0" smtClean="0"/>
              <a:t> (November 2005)</a:t>
            </a:r>
          </a:p>
          <a:p>
            <a:r>
              <a:rPr lang="en-US" dirty="0" err="1" smtClean="0">
                <a:hlinkClick r:id="rId15"/>
              </a:rPr>
              <a:t>Passlogix</a:t>
            </a:r>
            <a:r>
              <a:rPr lang="en-US" dirty="0" smtClean="0"/>
              <a:t> (October 2010)</a:t>
            </a:r>
          </a:p>
          <a:p>
            <a:r>
              <a:rPr lang="en-US" dirty="0" smtClean="0">
                <a:hlinkClick r:id="rId16"/>
              </a:rPr>
              <a:t>Sigma Dynamics</a:t>
            </a:r>
            <a:r>
              <a:rPr lang="en-US" dirty="0" smtClean="0"/>
              <a:t> (August 2006)</a:t>
            </a:r>
          </a:p>
          <a:p>
            <a:r>
              <a:rPr lang="en-US" dirty="0" smtClean="0">
                <a:hlinkClick r:id="rId17"/>
              </a:rPr>
              <a:t>Silver Creek Systems</a:t>
            </a:r>
            <a:r>
              <a:rPr lang="en-US" dirty="0" smtClean="0"/>
              <a:t> (January 2010)</a:t>
            </a:r>
          </a:p>
          <a:p>
            <a:r>
              <a:rPr lang="en-US" dirty="0" err="1" smtClean="0">
                <a:hlinkClick r:id="rId18"/>
              </a:rPr>
              <a:t>Stellent</a:t>
            </a:r>
            <a:r>
              <a:rPr lang="en-US" dirty="0" smtClean="0"/>
              <a:t> (November 2006)</a:t>
            </a:r>
          </a:p>
          <a:p>
            <a:r>
              <a:rPr lang="en-US" dirty="0" err="1" smtClean="0">
                <a:hlinkClick r:id="rId19"/>
              </a:rPr>
              <a:t>Sunopsis</a:t>
            </a:r>
            <a:r>
              <a:rPr lang="en-US" dirty="0" smtClean="0"/>
              <a:t> (October 2006)</a:t>
            </a:r>
          </a:p>
          <a:p>
            <a:r>
              <a:rPr lang="en-US" dirty="0" smtClean="0">
                <a:hlinkClick r:id="rId20"/>
              </a:rPr>
              <a:t>Tacit Software</a:t>
            </a:r>
            <a:r>
              <a:rPr lang="en-US" dirty="0" smtClean="0"/>
              <a:t> (November 2008)</a:t>
            </a:r>
          </a:p>
          <a:p>
            <a:r>
              <a:rPr lang="en-US" dirty="0" err="1" smtClean="0">
                <a:hlinkClick r:id="rId21"/>
              </a:rPr>
              <a:t>Tangosol</a:t>
            </a:r>
            <a:r>
              <a:rPr lang="en-US" dirty="0" smtClean="0"/>
              <a:t> (March 2007)</a:t>
            </a:r>
          </a:p>
          <a:p>
            <a:r>
              <a:rPr lang="en-US" dirty="0" smtClean="0">
                <a:hlinkClick r:id="rId22"/>
              </a:rPr>
              <a:t>Thor Technologies</a:t>
            </a:r>
            <a:r>
              <a:rPr lang="en-US" dirty="0" smtClean="0"/>
              <a:t> (November 2005)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hlinkClick r:id="rId2"/>
              </a:rPr>
              <a:t>AppForge</a:t>
            </a:r>
            <a:r>
              <a:rPr lang="en-US" dirty="0" smtClean="0"/>
              <a:t> (April 2007)</a:t>
            </a:r>
          </a:p>
          <a:p>
            <a:r>
              <a:rPr lang="en-US" dirty="0" smtClean="0">
                <a:hlinkClick r:id="rId3"/>
              </a:rPr>
              <a:t>Haley</a:t>
            </a:r>
            <a:r>
              <a:rPr lang="en-US" dirty="0" smtClean="0"/>
              <a:t> (October 2008)</a:t>
            </a:r>
          </a:p>
          <a:p>
            <a:r>
              <a:rPr lang="en-US" dirty="0" smtClean="0">
                <a:hlinkClick r:id="rId4"/>
              </a:rPr>
              <a:t>Interlace Systems</a:t>
            </a:r>
            <a:r>
              <a:rPr lang="en-US" dirty="0" smtClean="0"/>
              <a:t> (October 2007)</a:t>
            </a:r>
          </a:p>
          <a:p>
            <a:r>
              <a:rPr lang="en-US" dirty="0" err="1" smtClean="0">
                <a:hlinkClick r:id="rId5"/>
              </a:rPr>
              <a:t>LogicalApps</a:t>
            </a:r>
            <a:r>
              <a:rPr lang="en-US" dirty="0" smtClean="0"/>
              <a:t> (October 2007)</a:t>
            </a:r>
          </a:p>
          <a:p>
            <a:r>
              <a:rPr lang="en-US" dirty="0" smtClean="0">
                <a:hlinkClick r:id="rId6"/>
              </a:rPr>
              <a:t>Market2Lead</a:t>
            </a:r>
            <a:r>
              <a:rPr lang="en-US" dirty="0" smtClean="0"/>
              <a:t> (May 2010)</a:t>
            </a:r>
          </a:p>
          <a:p>
            <a:r>
              <a:rPr lang="en-US" dirty="0" err="1" smtClean="0">
                <a:hlinkClick r:id="rId7"/>
              </a:rPr>
              <a:t>Ndevr</a:t>
            </a:r>
            <a:r>
              <a:rPr lang="en-US" dirty="0" smtClean="0"/>
              <a:t> (February 2011)</a:t>
            </a:r>
          </a:p>
          <a:p>
            <a:r>
              <a:rPr lang="en-US" dirty="0" err="1" smtClean="0">
                <a:hlinkClick r:id="rId8"/>
              </a:rPr>
              <a:t>TempoSoft</a:t>
            </a:r>
            <a:r>
              <a:rPr lang="en-US" dirty="0" smtClean="0"/>
              <a:t> (December 2005)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Agile</a:t>
            </a:r>
            <a:r>
              <a:rPr lang="en-US" dirty="0" smtClean="0"/>
              <a:t> (May 2007)</a:t>
            </a:r>
          </a:p>
          <a:p>
            <a:r>
              <a:rPr lang="en-US" dirty="0" smtClean="0">
                <a:hlinkClick r:id="rId3"/>
              </a:rPr>
              <a:t>ATG</a:t>
            </a:r>
            <a:r>
              <a:rPr lang="en-US" dirty="0" smtClean="0"/>
              <a:t> (November 2010)</a:t>
            </a:r>
          </a:p>
          <a:p>
            <a:r>
              <a:rPr lang="en-US" dirty="0" smtClean="0">
                <a:hlinkClick r:id="rId4"/>
              </a:rPr>
              <a:t>Hyperion</a:t>
            </a:r>
            <a:r>
              <a:rPr lang="en-US" dirty="0" smtClean="0"/>
              <a:t> (March 2007)</a:t>
            </a:r>
          </a:p>
          <a:p>
            <a:r>
              <a:rPr lang="en-US" dirty="0" smtClean="0">
                <a:hlinkClick r:id="rId5"/>
              </a:rPr>
              <a:t>PeopleSoft</a:t>
            </a:r>
            <a:r>
              <a:rPr lang="en-US" dirty="0" smtClean="0"/>
              <a:t> (January 2005)</a:t>
            </a:r>
          </a:p>
          <a:p>
            <a:r>
              <a:rPr lang="en-US" dirty="0" smtClean="0">
                <a:hlinkClick r:id="rId6"/>
              </a:rPr>
              <a:t>Primavera</a:t>
            </a:r>
            <a:r>
              <a:rPr lang="en-US" dirty="0" smtClean="0"/>
              <a:t> (October 2008)</a:t>
            </a:r>
          </a:p>
          <a:p>
            <a:r>
              <a:rPr lang="en-US" dirty="0" smtClean="0">
                <a:hlinkClick r:id="rId7"/>
              </a:rPr>
              <a:t>Siebel</a:t>
            </a:r>
            <a:r>
              <a:rPr lang="en-US" dirty="0" smtClean="0"/>
              <a:t> (January 2006)</a:t>
            </a:r>
          </a:p>
          <a:p>
            <a:r>
              <a:rPr lang="en-US" dirty="0" err="1" smtClean="0">
                <a:hlinkClick r:id="rId8"/>
              </a:rPr>
              <a:t>Telephony@Work</a:t>
            </a:r>
            <a:r>
              <a:rPr lang="en-US" dirty="0" smtClean="0"/>
              <a:t> (June 2006)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SERVER AND STORAGE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SERVER AND STORAGE SYSTEMS</a:t>
            </a:r>
          </a:p>
          <a:p>
            <a:pPr lvl="1"/>
            <a:r>
              <a:rPr lang="en-US" b="1" dirty="0" smtClean="0">
                <a:hlinkClick r:id="rId2"/>
              </a:rPr>
              <a:t>Sun</a:t>
            </a:r>
            <a:r>
              <a:rPr lang="en-US" dirty="0" smtClean="0"/>
              <a:t> (April 2009)</a:t>
            </a:r>
          </a:p>
          <a:p>
            <a:pPr lvl="1"/>
            <a:r>
              <a:rPr lang="en-US" dirty="0" smtClean="0">
                <a:hlinkClick r:id="rId3"/>
              </a:rPr>
              <a:t>Virtual Iron</a:t>
            </a:r>
            <a:r>
              <a:rPr lang="en-US" dirty="0" smtClean="0"/>
              <a:t> (May 2009)</a:t>
            </a:r>
          </a:p>
          <a:p>
            <a:r>
              <a:rPr lang="en-US" dirty="0" smtClean="0"/>
              <a:t>Implementation and Integration Tools </a:t>
            </a:r>
          </a:p>
          <a:p>
            <a:pPr lvl="1"/>
            <a:r>
              <a:rPr lang="en-US" dirty="0" smtClean="0">
                <a:hlinkClick r:id="rId4"/>
              </a:rPr>
              <a:t>Global Knowledge Software (GKS)</a:t>
            </a:r>
            <a:r>
              <a:rPr lang="en-US" dirty="0" smtClean="0"/>
              <a:t> (July 2008)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INDUSTRY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Communications and Media </a:t>
            </a:r>
          </a:p>
          <a:p>
            <a:pPr lvl="1"/>
            <a:r>
              <a:rPr lang="en-US" dirty="0" err="1" smtClean="0">
                <a:hlinkClick r:id="rId2"/>
              </a:rPr>
              <a:t>Convergin</a:t>
            </a:r>
            <a:r>
              <a:rPr lang="en-US" dirty="0" smtClean="0"/>
              <a:t> (February 2010)</a:t>
            </a:r>
          </a:p>
          <a:p>
            <a:pPr lvl="1"/>
            <a:r>
              <a:rPr lang="en-US" dirty="0" err="1" smtClean="0">
                <a:hlinkClick r:id="rId3"/>
              </a:rPr>
              <a:t>eServGlobal's</a:t>
            </a:r>
            <a:r>
              <a:rPr lang="en-US" dirty="0" smtClean="0">
                <a:hlinkClick r:id="rId3"/>
              </a:rPr>
              <a:t> Universal Service Platform (USP)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(May 2010)</a:t>
            </a:r>
          </a:p>
          <a:p>
            <a:pPr lvl="1"/>
            <a:r>
              <a:rPr lang="en-US" dirty="0" err="1" smtClean="0">
                <a:hlinkClick r:id="rId4"/>
              </a:rPr>
              <a:t>HotSip</a:t>
            </a:r>
            <a:r>
              <a:rPr lang="en-US" dirty="0" smtClean="0"/>
              <a:t> (February 2006)</a:t>
            </a:r>
          </a:p>
          <a:p>
            <a:pPr lvl="1"/>
            <a:r>
              <a:rPr lang="en-US" dirty="0" err="1" smtClean="0">
                <a:hlinkClick r:id="rId5"/>
              </a:rPr>
              <a:t>MetaSolv</a:t>
            </a:r>
            <a:r>
              <a:rPr lang="en-US" dirty="0" smtClean="0">
                <a:hlinkClick r:id="rId5"/>
              </a:rPr>
              <a:t> Software</a:t>
            </a:r>
            <a:r>
              <a:rPr lang="en-US" dirty="0" smtClean="0"/>
              <a:t> (October 2006)</a:t>
            </a:r>
          </a:p>
          <a:p>
            <a:pPr lvl="1"/>
            <a:r>
              <a:rPr lang="en-US" dirty="0" smtClean="0">
                <a:hlinkClick r:id="rId6"/>
              </a:rPr>
              <a:t>Net4Call</a:t>
            </a:r>
            <a:r>
              <a:rPr lang="en-US" dirty="0" smtClean="0"/>
              <a:t> (April 2006)</a:t>
            </a:r>
          </a:p>
          <a:p>
            <a:pPr lvl="1"/>
            <a:r>
              <a:rPr lang="en-US" dirty="0" err="1" smtClean="0">
                <a:hlinkClick r:id="rId7"/>
              </a:rPr>
              <a:t>Netsure</a:t>
            </a:r>
            <a:r>
              <a:rPr lang="en-US" dirty="0" smtClean="0">
                <a:hlinkClick r:id="rId7"/>
              </a:rPr>
              <a:t> Telecom Limited</a:t>
            </a:r>
            <a:r>
              <a:rPr lang="en-US" dirty="0" smtClean="0"/>
              <a:t> (September 2007)</a:t>
            </a:r>
          </a:p>
          <a:p>
            <a:pPr lvl="1"/>
            <a:r>
              <a:rPr lang="en-US" dirty="0" smtClean="0">
                <a:hlinkClick r:id="rId8"/>
              </a:rPr>
              <a:t>Portal Software</a:t>
            </a:r>
            <a:r>
              <a:rPr lang="en-US" dirty="0" smtClean="0"/>
              <a:t> (April 2006)</a:t>
            </a:r>
          </a:p>
          <a:p>
            <a:pPr lvl="1"/>
            <a:r>
              <a:rPr lang="en-US" dirty="0" err="1" smtClean="0">
                <a:hlinkClick r:id="rId9"/>
              </a:rPr>
              <a:t>Sophoi</a:t>
            </a:r>
            <a:r>
              <a:rPr lang="en-US" dirty="0" smtClean="0"/>
              <a:t> (October 2009)</a:t>
            </a:r>
          </a:p>
          <a:p>
            <a:r>
              <a:rPr lang="en-US" dirty="0" smtClean="0"/>
              <a:t>Engineering and Construction </a:t>
            </a:r>
          </a:p>
          <a:p>
            <a:pPr lvl="1"/>
            <a:r>
              <a:rPr lang="en-US" dirty="0" smtClean="0">
                <a:hlinkClick r:id="rId10"/>
              </a:rPr>
              <a:t>Primavera</a:t>
            </a:r>
            <a:r>
              <a:rPr lang="en-US" dirty="0" smtClean="0"/>
              <a:t> (October 2008)</a:t>
            </a:r>
          </a:p>
          <a:p>
            <a:r>
              <a:rPr lang="en-US" dirty="0" smtClean="0"/>
              <a:t>Financial Services </a:t>
            </a:r>
          </a:p>
          <a:p>
            <a:pPr lvl="1"/>
            <a:r>
              <a:rPr lang="en-US" dirty="0" err="1" smtClean="0">
                <a:hlinkClick r:id="rId11"/>
              </a:rPr>
              <a:t>i</a:t>
            </a:r>
            <a:r>
              <a:rPr lang="en-US" dirty="0" smtClean="0">
                <a:hlinkClick r:id="rId11"/>
              </a:rPr>
              <a:t>-flex</a:t>
            </a:r>
            <a:r>
              <a:rPr lang="en-US" dirty="0" smtClean="0"/>
              <a:t> (August 2005)</a:t>
            </a:r>
          </a:p>
          <a:p>
            <a:r>
              <a:rPr lang="en-US" dirty="0" smtClean="0"/>
              <a:t> Health Sciences </a:t>
            </a:r>
          </a:p>
          <a:p>
            <a:pPr lvl="1"/>
            <a:r>
              <a:rPr lang="en-US" dirty="0" smtClean="0">
                <a:hlinkClick r:id="rId12"/>
              </a:rPr>
              <a:t>Phase Forward</a:t>
            </a:r>
            <a:r>
              <a:rPr lang="en-US" dirty="0" smtClean="0"/>
              <a:t> (April 2010)</a:t>
            </a:r>
          </a:p>
          <a:p>
            <a:pPr lvl="1"/>
            <a:r>
              <a:rPr lang="en-US" dirty="0" err="1" smtClean="0">
                <a:hlinkClick r:id="rId13"/>
              </a:rPr>
              <a:t>Relsys</a:t>
            </a:r>
            <a:r>
              <a:rPr lang="en-US" dirty="0" smtClean="0"/>
              <a:t> (March 2009)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Industrial Manufacturing </a:t>
            </a:r>
          </a:p>
          <a:p>
            <a:pPr lvl="1"/>
            <a:r>
              <a:rPr lang="en-US" dirty="0" smtClean="0">
                <a:hlinkClick r:id="rId14"/>
              </a:rPr>
              <a:t>Agile</a:t>
            </a:r>
            <a:r>
              <a:rPr lang="en-US" dirty="0" smtClean="0"/>
              <a:t> (May 2007)</a:t>
            </a:r>
          </a:p>
          <a:p>
            <a:pPr lvl="1"/>
            <a:r>
              <a:rPr lang="en-US" dirty="0" err="1" smtClean="0">
                <a:hlinkClick r:id="rId15"/>
              </a:rPr>
              <a:t>Conformia</a:t>
            </a:r>
            <a:r>
              <a:rPr lang="en-US" dirty="0" smtClean="0">
                <a:hlinkClick r:id="rId15"/>
              </a:rPr>
              <a:t> Software</a:t>
            </a:r>
            <a:r>
              <a:rPr lang="en-US" dirty="0" smtClean="0"/>
              <a:t> (June 2009)</a:t>
            </a:r>
          </a:p>
          <a:p>
            <a:pPr lvl="1"/>
            <a:r>
              <a:rPr lang="en-US" dirty="0" err="1" smtClean="0">
                <a:hlinkClick r:id="rId16"/>
              </a:rPr>
              <a:t>Demantra</a:t>
            </a:r>
            <a:r>
              <a:rPr lang="en-US" dirty="0" smtClean="0"/>
              <a:t> (June 2006)</a:t>
            </a:r>
          </a:p>
          <a:p>
            <a:pPr lvl="1"/>
            <a:r>
              <a:rPr lang="en-US" dirty="0" smtClean="0">
                <a:hlinkClick r:id="rId17"/>
              </a:rPr>
              <a:t>G-Log</a:t>
            </a:r>
            <a:r>
              <a:rPr lang="en-US" dirty="0" smtClean="0"/>
              <a:t> (September 2005)</a:t>
            </a:r>
          </a:p>
          <a:p>
            <a:r>
              <a:rPr lang="en-US" dirty="0" smtClean="0"/>
              <a:t>Insurance </a:t>
            </a:r>
          </a:p>
          <a:p>
            <a:pPr lvl="1"/>
            <a:r>
              <a:rPr lang="en-US" dirty="0" err="1" smtClean="0">
                <a:hlinkClick r:id="rId18"/>
              </a:rPr>
              <a:t>AdminServer</a:t>
            </a:r>
            <a:r>
              <a:rPr lang="en-US" dirty="0" smtClean="0"/>
              <a:t> (May 2008)</a:t>
            </a:r>
          </a:p>
          <a:p>
            <a:pPr lvl="1"/>
            <a:r>
              <a:rPr lang="en-US" dirty="0" err="1" smtClean="0">
                <a:hlinkClick r:id="rId19"/>
              </a:rPr>
              <a:t>Skywire</a:t>
            </a:r>
            <a:r>
              <a:rPr lang="en-US" dirty="0" smtClean="0">
                <a:hlinkClick r:id="rId19"/>
              </a:rPr>
              <a:t> Software</a:t>
            </a:r>
            <a:r>
              <a:rPr lang="en-US" dirty="0" smtClean="0"/>
              <a:t> (June 2008)</a:t>
            </a:r>
          </a:p>
          <a:p>
            <a:r>
              <a:rPr lang="en-US" dirty="0" smtClean="0"/>
              <a:t>Retail </a:t>
            </a:r>
          </a:p>
          <a:p>
            <a:pPr lvl="1"/>
            <a:r>
              <a:rPr lang="en-US" dirty="0" smtClean="0">
                <a:hlinkClick r:id="rId20"/>
              </a:rPr>
              <a:t>360Commerce</a:t>
            </a:r>
            <a:r>
              <a:rPr lang="en-US" dirty="0" smtClean="0"/>
              <a:t> (January 2006)</a:t>
            </a:r>
          </a:p>
          <a:p>
            <a:pPr lvl="1"/>
            <a:r>
              <a:rPr lang="en-US" dirty="0" smtClean="0">
                <a:hlinkClick r:id="rId21"/>
              </a:rPr>
              <a:t>Advanced Visual Technology (AVT)</a:t>
            </a:r>
            <a:r>
              <a:rPr lang="en-US" dirty="0" smtClean="0"/>
              <a:t> (October 2008)</a:t>
            </a:r>
          </a:p>
          <a:p>
            <a:pPr lvl="1"/>
            <a:r>
              <a:rPr lang="en-US" dirty="0" err="1" smtClean="0">
                <a:hlinkClick r:id="rId22"/>
              </a:rPr>
              <a:t>ProfitLogic</a:t>
            </a:r>
            <a:r>
              <a:rPr lang="en-US" dirty="0" smtClean="0"/>
              <a:t> (July 2005)</a:t>
            </a:r>
          </a:p>
          <a:p>
            <a:pPr lvl="1"/>
            <a:r>
              <a:rPr lang="en-US" dirty="0" smtClean="0">
                <a:hlinkClick r:id="rId23"/>
              </a:rPr>
              <a:t>Retek</a:t>
            </a:r>
            <a:r>
              <a:rPr lang="en-US" dirty="0" smtClean="0"/>
              <a:t> (April 2005)</a:t>
            </a:r>
          </a:p>
          <a:p>
            <a:r>
              <a:rPr lang="en-US" dirty="0" smtClean="0"/>
              <a:t>Utilities </a:t>
            </a:r>
          </a:p>
          <a:p>
            <a:pPr lvl="1"/>
            <a:r>
              <a:rPr lang="en-US" dirty="0" smtClean="0">
                <a:hlinkClick r:id="rId24"/>
              </a:rPr>
              <a:t>LODESTAR</a:t>
            </a:r>
            <a:r>
              <a:rPr lang="en-US" dirty="0" smtClean="0"/>
              <a:t> (April 2007)</a:t>
            </a:r>
          </a:p>
          <a:p>
            <a:pPr lvl="1"/>
            <a:r>
              <a:rPr lang="en-US" dirty="0" smtClean="0">
                <a:hlinkClick r:id="rId25"/>
              </a:rPr>
              <a:t>SPL </a:t>
            </a:r>
            <a:r>
              <a:rPr lang="en-US" dirty="0" err="1" smtClean="0">
                <a:hlinkClick r:id="rId25"/>
              </a:rPr>
              <a:t>WorldGroup</a:t>
            </a:r>
            <a:r>
              <a:rPr lang="en-US" dirty="0" smtClean="0"/>
              <a:t> (November 2006)</a:t>
            </a:r>
          </a:p>
          <a:p>
            <a:pPr>
              <a:buNone/>
            </a:pP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5593" y="762000"/>
            <a:ext cx="5852419" cy="562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762000"/>
            <a:ext cx="6172200" cy="5345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Oracle Fusion Middleware Solution</a:t>
            </a: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Oracle Fusion Middleware Architecture Overview</a:t>
            </a:r>
            <a:endParaRPr lang="en-US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8521" y="1600200"/>
            <a:ext cx="6086958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Overview of the Oracle Fusion Middleware Solution</a:t>
            </a:r>
            <a:endParaRPr lang="en-US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143000"/>
            <a:ext cx="8229600" cy="554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Integration &amp; Process Management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Application Integration Architecture (AIA) Foundation Pack 	</a:t>
            </a:r>
          </a:p>
          <a:p>
            <a:r>
              <a:rPr lang="en-US" dirty="0" smtClean="0"/>
              <a:t>Enterprise Repository</a:t>
            </a:r>
          </a:p>
          <a:p>
            <a:r>
              <a:rPr lang="en-US" dirty="0" smtClean="0"/>
              <a:t>BPEL Process Manager 	</a:t>
            </a:r>
          </a:p>
          <a:p>
            <a:r>
              <a:rPr lang="en-US" dirty="0" smtClean="0"/>
              <a:t>Event Driven Architecture</a:t>
            </a:r>
          </a:p>
          <a:p>
            <a:r>
              <a:rPr lang="en-US" dirty="0" smtClean="0"/>
              <a:t>Business Activity Monitoring 	</a:t>
            </a:r>
          </a:p>
          <a:p>
            <a:r>
              <a:rPr lang="en-US" dirty="0" err="1" smtClean="0"/>
              <a:t>GoldenGate</a:t>
            </a:r>
            <a:endParaRPr lang="en-US" dirty="0" smtClean="0"/>
          </a:p>
          <a:p>
            <a:r>
              <a:rPr lang="en-US" dirty="0" smtClean="0"/>
              <a:t>Business Rules 	</a:t>
            </a:r>
          </a:p>
          <a:p>
            <a:r>
              <a:rPr lang="en-US" dirty="0" smtClean="0"/>
              <a:t>RFID and Sensor Edge Server</a:t>
            </a:r>
          </a:p>
          <a:p>
            <a:r>
              <a:rPr lang="en-US" dirty="0" smtClean="0"/>
              <a:t>Business Process Analysis Suite 	</a:t>
            </a:r>
          </a:p>
          <a:p>
            <a:r>
              <a:rPr lang="en-US" dirty="0" smtClean="0"/>
              <a:t>Service Bus</a:t>
            </a:r>
          </a:p>
          <a:p>
            <a:r>
              <a:rPr lang="en-US" dirty="0" smtClean="0"/>
              <a:t>Business Process Management 	 </a:t>
            </a:r>
          </a:p>
          <a:p>
            <a:r>
              <a:rPr lang="en-US" dirty="0" smtClean="0"/>
              <a:t>Service Registry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Business-to-Business Integrations </a:t>
            </a:r>
          </a:p>
          <a:p>
            <a:r>
              <a:rPr lang="en-US" dirty="0" smtClean="0"/>
              <a:t>SOA Governance</a:t>
            </a:r>
          </a:p>
          <a:p>
            <a:r>
              <a:rPr lang="en-US" dirty="0" smtClean="0"/>
              <a:t>Complex Event Processing 	</a:t>
            </a:r>
          </a:p>
          <a:p>
            <a:r>
              <a:rPr lang="en-US" dirty="0" smtClean="0"/>
              <a:t>SOA Suite</a:t>
            </a:r>
          </a:p>
          <a:p>
            <a:r>
              <a:rPr lang="en-US" dirty="0" smtClean="0"/>
              <a:t>Data Integrator 	</a:t>
            </a:r>
          </a:p>
          <a:p>
            <a:r>
              <a:rPr lang="en-US" dirty="0" smtClean="0"/>
              <a:t>Web Services Manager</a:t>
            </a:r>
          </a:p>
          <a:p>
            <a:r>
              <a:rPr lang="en-US" dirty="0" smtClean="0"/>
              <a:t>Enterprise Connectivity (Adapters) 	</a:t>
            </a:r>
          </a:p>
          <a:p>
            <a:r>
              <a:rPr lang="en-US" dirty="0" err="1" smtClean="0"/>
              <a:t>WebLogic</a:t>
            </a:r>
            <a:r>
              <a:rPr lang="en-US" dirty="0" smtClean="0"/>
              <a:t> Integration</a:t>
            </a:r>
          </a:p>
          <a:p>
            <a:r>
              <a:rPr lang="en-US" dirty="0" smtClean="0"/>
              <a:t>Enterprise Messaging Service 	</a:t>
            </a:r>
          </a:p>
          <a:p>
            <a:r>
              <a:rPr lang="en-US" dirty="0" smtClean="0"/>
              <a:t>Oracle Data Integration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Middleware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Middleware is the software that </a:t>
            </a:r>
            <a:r>
              <a:rPr lang="en-US" b="1" dirty="0" smtClean="0"/>
              <a:t>connects</a:t>
            </a:r>
            <a:r>
              <a:rPr lang="en-US" dirty="0" smtClean="0"/>
              <a:t> software components or enterprise applications</a:t>
            </a:r>
          </a:p>
          <a:p>
            <a:r>
              <a:rPr lang="en-US" dirty="0" smtClean="0"/>
              <a:t>Middleware is the software layer that lies </a:t>
            </a:r>
            <a:r>
              <a:rPr lang="en-US" b="1" dirty="0" smtClean="0"/>
              <a:t>between</a:t>
            </a:r>
            <a:r>
              <a:rPr lang="en-US" dirty="0" smtClean="0"/>
              <a:t> the operating system and the applications on each side of a distributed computer network</a:t>
            </a:r>
          </a:p>
          <a:p>
            <a:r>
              <a:rPr lang="en-US" dirty="0" smtClean="0"/>
              <a:t>Middleware is the </a:t>
            </a:r>
            <a:r>
              <a:rPr lang="en-US" b="1" dirty="0" smtClean="0"/>
              <a:t>infrastructure</a:t>
            </a:r>
            <a:r>
              <a:rPr lang="en-US" dirty="0" smtClean="0"/>
              <a:t> which facilitates creation of business applications, and provides core services like concurrency, transactions, threading, messaging, security, high availability</a:t>
            </a:r>
          </a:p>
          <a:p>
            <a:r>
              <a:rPr lang="en-US" dirty="0" smtClean="0"/>
              <a:t>It is similar to the middle layer of a three-tier single system architecture, except that it is stretched across </a:t>
            </a:r>
            <a:r>
              <a:rPr lang="en-US" b="1" dirty="0" smtClean="0"/>
              <a:t>multiple</a:t>
            </a:r>
            <a:r>
              <a:rPr lang="en-US" dirty="0" smtClean="0"/>
              <a:t> systems or applications and supports complex, distributed business software applications.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4040188" cy="639762"/>
          </a:xfrm>
        </p:spPr>
        <p:txBody>
          <a:bodyPr/>
          <a:lstStyle/>
          <a:p>
            <a:r>
              <a:rPr lang="en-US" dirty="0" smtClean="0"/>
              <a:t>Development Tools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066800"/>
            <a:ext cx="4040188" cy="5059363"/>
          </a:xfrm>
        </p:spPr>
        <p:txBody>
          <a:bodyPr/>
          <a:lstStyle/>
          <a:p>
            <a:r>
              <a:rPr lang="en-US" dirty="0" smtClean="0"/>
              <a:t>Application Development Framework 	  </a:t>
            </a:r>
          </a:p>
          <a:p>
            <a:r>
              <a:rPr lang="en-US" dirty="0" err="1" smtClean="0"/>
              <a:t>Mapviewer</a:t>
            </a:r>
            <a:endParaRPr lang="en-US" dirty="0" smtClean="0"/>
          </a:p>
          <a:p>
            <a:r>
              <a:rPr lang="en-US" dirty="0" smtClean="0"/>
              <a:t>Developer Suite 	  </a:t>
            </a:r>
          </a:p>
          <a:p>
            <a:r>
              <a:rPr lang="en-US" dirty="0" smtClean="0"/>
              <a:t>User Productivity Kit</a:t>
            </a:r>
          </a:p>
          <a:p>
            <a:r>
              <a:rPr lang="en-US" dirty="0" smtClean="0"/>
              <a:t>Enterprise Pack for Eclipse 	  </a:t>
            </a:r>
          </a:p>
          <a:p>
            <a:r>
              <a:rPr lang="en-US" dirty="0" smtClean="0"/>
              <a:t>Virtual Assembly Builder</a:t>
            </a:r>
          </a:p>
          <a:p>
            <a:r>
              <a:rPr lang="en-US" dirty="0" smtClean="0"/>
              <a:t>Forms Services 	  </a:t>
            </a:r>
          </a:p>
          <a:p>
            <a:r>
              <a:rPr lang="en-US" dirty="0" smtClean="0"/>
              <a:t>Workshop</a:t>
            </a:r>
          </a:p>
          <a:p>
            <a:r>
              <a:rPr lang="en-US" dirty="0" err="1" smtClean="0"/>
              <a:t>JDeveloper</a:t>
            </a:r>
            <a:r>
              <a:rPr lang="en-US" dirty="0" smtClean="0"/>
              <a:t> 	 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304800"/>
            <a:ext cx="4041775" cy="6397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Enterprise Performance Management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1066800"/>
            <a:ext cx="4041775" cy="50593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Performance Management Applications 	 </a:t>
            </a:r>
          </a:p>
          <a:p>
            <a:r>
              <a:rPr lang="en-US" dirty="0" smtClean="0"/>
              <a:t>Hyperion Planning</a:t>
            </a:r>
          </a:p>
          <a:p>
            <a:r>
              <a:rPr lang="en-US" dirty="0" smtClean="0"/>
              <a:t>Hyperion Performance Scorecard 	 </a:t>
            </a:r>
          </a:p>
          <a:p>
            <a:r>
              <a:rPr lang="en-US" dirty="0" smtClean="0"/>
              <a:t>Hyperion Capital Asset Planning</a:t>
            </a:r>
          </a:p>
          <a:p>
            <a:r>
              <a:rPr lang="en-US" dirty="0" smtClean="0"/>
              <a:t>Hyperion Workforce Planning  </a:t>
            </a:r>
          </a:p>
          <a:p>
            <a:r>
              <a:rPr lang="en-US" dirty="0" smtClean="0"/>
              <a:t>Hyperion Strategic Finance</a:t>
            </a:r>
          </a:p>
          <a:p>
            <a:r>
              <a:rPr lang="en-US" dirty="0" smtClean="0"/>
              <a:t>Hyperion Financial Management 	 </a:t>
            </a:r>
          </a:p>
          <a:p>
            <a:r>
              <a:rPr lang="en-US" dirty="0" smtClean="0"/>
              <a:t>Hyperion Profitability and Cost Management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4040188" cy="639762"/>
          </a:xfrm>
        </p:spPr>
        <p:txBody>
          <a:bodyPr/>
          <a:lstStyle/>
          <a:p>
            <a:r>
              <a:rPr lang="en-US" dirty="0" smtClean="0"/>
              <a:t>Business Intelligence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066800"/>
            <a:ext cx="4040188" cy="5059363"/>
          </a:xfrm>
        </p:spPr>
        <p:txBody>
          <a:bodyPr/>
          <a:lstStyle/>
          <a:p>
            <a:r>
              <a:rPr lang="en-US" dirty="0" smtClean="0"/>
              <a:t>Business Activity Monitoring 	 </a:t>
            </a:r>
          </a:p>
          <a:p>
            <a:r>
              <a:rPr lang="en-US" dirty="0" smtClean="0"/>
              <a:t>Data Integrator 	 </a:t>
            </a:r>
          </a:p>
          <a:p>
            <a:r>
              <a:rPr lang="en-US" dirty="0" smtClean="0"/>
              <a:t>Business Intelligence 	 </a:t>
            </a:r>
          </a:p>
          <a:p>
            <a:r>
              <a:rPr lang="en-US" dirty="0" err="1" smtClean="0"/>
              <a:t>Essbase</a:t>
            </a:r>
            <a:r>
              <a:rPr lang="en-US" dirty="0" smtClean="0"/>
              <a:t> Plus</a:t>
            </a:r>
          </a:p>
          <a:p>
            <a:r>
              <a:rPr lang="en-US" dirty="0" smtClean="0"/>
              <a:t>BI Publisher 	</a:t>
            </a:r>
          </a:p>
          <a:p>
            <a:r>
              <a:rPr lang="en-US" dirty="0" err="1" smtClean="0"/>
              <a:t>GoldenGate</a:t>
            </a:r>
            <a:endParaRPr lang="en-US" dirty="0" smtClean="0"/>
          </a:p>
          <a:p>
            <a:r>
              <a:rPr lang="en-US" dirty="0" smtClean="0"/>
              <a:t>Crystal Ball 	 </a:t>
            </a:r>
          </a:p>
          <a:p>
            <a:r>
              <a:rPr lang="en-US" dirty="0" smtClean="0"/>
              <a:t>Reports Services</a:t>
            </a:r>
          </a:p>
          <a:p>
            <a:r>
              <a:rPr lang="en-US" dirty="0" smtClean="0"/>
              <a:t>Oracle Data Integration 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304800"/>
            <a:ext cx="4041775" cy="639762"/>
          </a:xfrm>
        </p:spPr>
        <p:txBody>
          <a:bodyPr/>
          <a:lstStyle/>
          <a:p>
            <a:r>
              <a:rPr lang="en-US" dirty="0" smtClean="0"/>
              <a:t>Systems Management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1066800"/>
            <a:ext cx="4041775" cy="5059363"/>
          </a:xfrm>
        </p:spPr>
        <p:txBody>
          <a:bodyPr/>
          <a:lstStyle/>
          <a:p>
            <a:r>
              <a:rPr lang="en-US" dirty="0" smtClean="0"/>
              <a:t>Enterprise Manager 11g  	 </a:t>
            </a:r>
          </a:p>
          <a:p>
            <a:r>
              <a:rPr lang="en-US" dirty="0" smtClean="0"/>
              <a:t>Web Services Manager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Identity Management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Single Sign-On and Web Access Control</a:t>
            </a:r>
          </a:p>
          <a:p>
            <a:pPr lvl="1"/>
            <a:r>
              <a:rPr lang="en-US" dirty="0" smtClean="0"/>
              <a:t>Oracle Access Manager</a:t>
            </a:r>
          </a:p>
          <a:p>
            <a:pPr lvl="1"/>
            <a:r>
              <a:rPr lang="en-US" dirty="0" smtClean="0"/>
              <a:t>Oracle Identity Federation</a:t>
            </a:r>
          </a:p>
          <a:p>
            <a:pPr lvl="1"/>
            <a:r>
              <a:rPr lang="en-US" dirty="0" smtClean="0"/>
              <a:t>Oracle Enterprise Single Sign-On Suite Plus</a:t>
            </a:r>
          </a:p>
          <a:p>
            <a:pPr lvl="1"/>
            <a:r>
              <a:rPr lang="en-US" dirty="0" smtClean="0"/>
              <a:t>Oracle Security Token Service</a:t>
            </a:r>
          </a:p>
          <a:p>
            <a:r>
              <a:rPr lang="en-US" dirty="0" smtClean="0"/>
              <a:t>Directory Services</a:t>
            </a:r>
          </a:p>
          <a:p>
            <a:pPr lvl="1"/>
            <a:r>
              <a:rPr lang="en-US" dirty="0" smtClean="0"/>
              <a:t>Oracle Internet Directory</a:t>
            </a:r>
          </a:p>
          <a:p>
            <a:pPr lvl="1"/>
            <a:r>
              <a:rPr lang="en-US" dirty="0" smtClean="0"/>
              <a:t>Oracle Virtual Directory</a:t>
            </a:r>
          </a:p>
          <a:p>
            <a:pPr lvl="1"/>
            <a:r>
              <a:rPr lang="en-US" dirty="0" smtClean="0"/>
              <a:t>Oracle Directory Server Enterprise Edition</a:t>
            </a:r>
          </a:p>
          <a:p>
            <a:pPr lvl="1"/>
            <a:r>
              <a:rPr lang="en-US" dirty="0" smtClean="0"/>
              <a:t>Oracle Authentication Services for Operating Systems</a:t>
            </a:r>
          </a:p>
          <a:p>
            <a:r>
              <a:rPr lang="en-US" dirty="0" smtClean="0"/>
              <a:t>Content Access Control</a:t>
            </a:r>
          </a:p>
          <a:p>
            <a:pPr lvl="1"/>
            <a:r>
              <a:rPr lang="en-US" dirty="0" smtClean="0"/>
              <a:t>Oracle Information Rights Management</a:t>
            </a:r>
          </a:p>
          <a:p>
            <a:r>
              <a:rPr lang="en-US" dirty="0" smtClean="0"/>
              <a:t>Strong Authentication</a:t>
            </a:r>
          </a:p>
          <a:p>
            <a:pPr lvl="1"/>
            <a:r>
              <a:rPr lang="en-US" dirty="0" smtClean="0"/>
              <a:t>Extended Identity Management Ecosystem</a:t>
            </a:r>
          </a:p>
          <a:p>
            <a:pPr lvl="1"/>
            <a:r>
              <a:rPr lang="en-US" dirty="0" smtClean="0"/>
              <a:t>Oracle Adaptive Access Manager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Identity Administration</a:t>
            </a:r>
          </a:p>
          <a:p>
            <a:pPr lvl="1"/>
            <a:r>
              <a:rPr lang="en-US" dirty="0" smtClean="0"/>
              <a:t>Oracle Identity Manager</a:t>
            </a:r>
          </a:p>
          <a:p>
            <a:pPr lvl="1"/>
            <a:r>
              <a:rPr lang="en-US" dirty="0" smtClean="0"/>
              <a:t>Oracle Role Manager</a:t>
            </a:r>
          </a:p>
          <a:p>
            <a:r>
              <a:rPr lang="en-US" dirty="0" smtClean="0"/>
              <a:t>Web Services Security</a:t>
            </a:r>
          </a:p>
          <a:p>
            <a:pPr lvl="1"/>
            <a:r>
              <a:rPr lang="en-US" dirty="0" smtClean="0"/>
              <a:t>Oracle Web Services Manager</a:t>
            </a:r>
          </a:p>
          <a:p>
            <a:pPr lvl="1"/>
            <a:r>
              <a:rPr lang="en-US" dirty="0" smtClean="0"/>
              <a:t>Oracle Enterprise Gateway</a:t>
            </a:r>
          </a:p>
          <a:p>
            <a:r>
              <a:rPr lang="en-US" dirty="0" smtClean="0"/>
              <a:t>Identity and Access Governance</a:t>
            </a:r>
          </a:p>
          <a:p>
            <a:pPr lvl="1"/>
            <a:r>
              <a:rPr lang="en-US" dirty="0" smtClean="0"/>
              <a:t>Oracle Identity Analytics 	</a:t>
            </a:r>
          </a:p>
          <a:p>
            <a:r>
              <a:rPr lang="en-US" dirty="0" smtClean="0"/>
              <a:t>Security Toolkits</a:t>
            </a:r>
          </a:p>
          <a:p>
            <a:pPr lvl="1"/>
            <a:r>
              <a:rPr lang="en-US" dirty="0" smtClean="0"/>
              <a:t>Oracle Security Developer Tools</a:t>
            </a:r>
          </a:p>
          <a:p>
            <a:r>
              <a:rPr lang="en-US" dirty="0" smtClean="0"/>
              <a:t>Federated Identity</a:t>
            </a:r>
          </a:p>
          <a:p>
            <a:pPr lvl="1"/>
            <a:r>
              <a:rPr lang="en-US" dirty="0" smtClean="0"/>
              <a:t>Oracle Identity Federation 		</a:t>
            </a:r>
          </a:p>
          <a:p>
            <a:r>
              <a:rPr lang="en-US" dirty="0" smtClean="0"/>
              <a:t>Fine Grained Entitlements</a:t>
            </a:r>
          </a:p>
          <a:p>
            <a:pPr lvl="1"/>
            <a:r>
              <a:rPr lang="en-US" dirty="0" smtClean="0"/>
              <a:t>Oracle Entitlements Server</a:t>
            </a:r>
          </a:p>
          <a:p>
            <a:r>
              <a:rPr lang="en-US" dirty="0" smtClean="0"/>
              <a:t>Fraud Detection</a:t>
            </a:r>
          </a:p>
          <a:p>
            <a:pPr lvl="1"/>
            <a:r>
              <a:rPr lang="en-US" dirty="0" smtClean="0"/>
              <a:t>Oracle Adaptive Access Manager 	</a:t>
            </a:r>
          </a:p>
          <a:p>
            <a:r>
              <a:rPr lang="en-US" dirty="0" smtClean="0"/>
              <a:t>Oracle - Sun</a:t>
            </a:r>
          </a:p>
          <a:p>
            <a:pPr lvl="1"/>
            <a:r>
              <a:rPr lang="en-US" dirty="0" smtClean="0"/>
              <a:t>Oracle </a:t>
            </a:r>
            <a:r>
              <a:rPr lang="en-US" dirty="0" err="1" smtClean="0"/>
              <a:t>Waveset</a:t>
            </a:r>
            <a:endParaRPr lang="en-US" dirty="0" smtClean="0"/>
          </a:p>
          <a:p>
            <a:pPr lvl="1"/>
            <a:r>
              <a:rPr lang="en-US" dirty="0" smtClean="0"/>
              <a:t>Oracle </a:t>
            </a:r>
            <a:r>
              <a:rPr lang="en-US" dirty="0" err="1" smtClean="0"/>
              <a:t>OpenSSO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7200" y="304800"/>
            <a:ext cx="4040188" cy="6397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User Interaction &amp; Content Management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57200" y="1066800"/>
            <a:ext cx="4040188" cy="5059363"/>
          </a:xfrm>
        </p:spPr>
        <p:txBody>
          <a:bodyPr/>
          <a:lstStyle/>
          <a:p>
            <a:r>
              <a:rPr lang="en-US" dirty="0" smtClean="0"/>
              <a:t>Beehive 	</a:t>
            </a:r>
          </a:p>
          <a:p>
            <a:r>
              <a:rPr lang="en-US" dirty="0" err="1" smtClean="0"/>
              <a:t>WebCenter</a:t>
            </a:r>
            <a:r>
              <a:rPr lang="en-US" dirty="0" smtClean="0"/>
              <a:t> Suite</a:t>
            </a:r>
          </a:p>
          <a:p>
            <a:r>
              <a:rPr lang="en-US" dirty="0" smtClean="0"/>
              <a:t>Enterprise Content Management 	</a:t>
            </a:r>
          </a:p>
          <a:p>
            <a:r>
              <a:rPr lang="en-US" dirty="0" err="1" smtClean="0"/>
              <a:t>WebCenter</a:t>
            </a:r>
            <a:r>
              <a:rPr lang="en-US" dirty="0" smtClean="0"/>
              <a:t> IC</a:t>
            </a:r>
          </a:p>
          <a:p>
            <a:r>
              <a:rPr lang="en-US" dirty="0" smtClean="0"/>
              <a:t>Application Server Portal 	</a:t>
            </a:r>
          </a:p>
          <a:p>
            <a:r>
              <a:rPr lang="en-US" dirty="0" err="1" smtClean="0"/>
              <a:t>WebCenter</a:t>
            </a:r>
            <a:r>
              <a:rPr lang="en-US" dirty="0" smtClean="0"/>
              <a:t> RTC</a:t>
            </a:r>
          </a:p>
          <a:p>
            <a:r>
              <a:rPr lang="en-US" dirty="0" smtClean="0"/>
              <a:t>Microsoft Office Interoperability 	</a:t>
            </a:r>
          </a:p>
          <a:p>
            <a:r>
              <a:rPr lang="en-US" dirty="0" err="1" smtClean="0"/>
              <a:t>WebLogic</a:t>
            </a:r>
            <a:r>
              <a:rPr lang="en-US" dirty="0" smtClean="0"/>
              <a:t> Portal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4645025" y="304800"/>
            <a:ext cx="4041775" cy="639762"/>
          </a:xfrm>
        </p:spPr>
        <p:txBody>
          <a:bodyPr/>
          <a:lstStyle/>
          <a:p>
            <a:r>
              <a:rPr lang="en-US" dirty="0" smtClean="0"/>
              <a:t>Others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645025" y="1066800"/>
            <a:ext cx="4041775" cy="5059363"/>
          </a:xfrm>
        </p:spPr>
        <p:txBody>
          <a:bodyPr/>
          <a:lstStyle/>
          <a:p>
            <a:r>
              <a:rPr lang="en-US" dirty="0" smtClean="0"/>
              <a:t>Communications Platform</a:t>
            </a:r>
          </a:p>
          <a:p>
            <a:pPr lvl="1"/>
            <a:r>
              <a:rPr lang="fr-FR" dirty="0" smtClean="0"/>
              <a:t>Communications </a:t>
            </a:r>
            <a:r>
              <a:rPr lang="fr-FR" dirty="0" err="1" smtClean="0"/>
              <a:t>Converged</a:t>
            </a:r>
            <a:r>
              <a:rPr lang="fr-FR" dirty="0" smtClean="0"/>
              <a:t> Application Server </a:t>
            </a:r>
          </a:p>
          <a:p>
            <a:pPr lvl="1"/>
            <a:r>
              <a:rPr lang="fr-FR" dirty="0" smtClean="0"/>
              <a:t>Communications </a:t>
            </a:r>
            <a:r>
              <a:rPr lang="fr-FR" dirty="0" err="1" smtClean="0"/>
              <a:t>Presence</a:t>
            </a:r>
            <a:endParaRPr lang="fr-FR" dirty="0" smtClean="0"/>
          </a:p>
          <a:p>
            <a:r>
              <a:rPr lang="en-US" dirty="0" smtClean="0"/>
              <a:t>High Availability</a:t>
            </a:r>
          </a:p>
          <a:p>
            <a:r>
              <a:rPr lang="en-US" dirty="0" smtClean="0"/>
              <a:t>Upgrade</a:t>
            </a:r>
          </a:p>
          <a:p>
            <a:pPr lvl="1"/>
            <a:r>
              <a:rPr lang="en-US" dirty="0" smtClean="0"/>
              <a:t>Oracle Fusion Middleware Upgrade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752600"/>
            <a:ext cx="4648200" cy="43090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Jump on the Wagon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Middleware Architecture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371600"/>
            <a:ext cx="6172200" cy="5021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 Plumbing System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600200"/>
            <a:ext cx="4791075" cy="479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House Plumbing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Mostly invisible and hidden</a:t>
            </a:r>
          </a:p>
          <a:p>
            <a:r>
              <a:rPr lang="en-US" dirty="0" smtClean="0"/>
              <a:t>Provides standard way of doing things</a:t>
            </a:r>
          </a:p>
          <a:p>
            <a:r>
              <a:rPr lang="en-US" dirty="0" smtClean="0"/>
              <a:t>It ties together parts of complex system</a:t>
            </a:r>
          </a:p>
          <a:p>
            <a:r>
              <a:rPr lang="en-US" dirty="0" smtClean="0"/>
              <a:t>It lets you worry about other things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Middleware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Hides</a:t>
            </a:r>
          </a:p>
          <a:p>
            <a:pPr lvl="1"/>
            <a:r>
              <a:rPr lang="en-US" dirty="0" smtClean="0"/>
              <a:t>Distributed nature of applications</a:t>
            </a:r>
          </a:p>
          <a:p>
            <a:pPr lvl="1"/>
            <a:r>
              <a:rPr lang="en-US" dirty="0" smtClean="0"/>
              <a:t>Enterprise heterogeneity (Hardware, OS, Communication protocols)</a:t>
            </a:r>
          </a:p>
          <a:p>
            <a:pPr lvl="1"/>
            <a:r>
              <a:rPr lang="en-US" dirty="0" smtClean="0"/>
              <a:t>Low level programming details</a:t>
            </a:r>
          </a:p>
          <a:p>
            <a:r>
              <a:rPr lang="en-US" dirty="0" smtClean="0"/>
              <a:t>Provides uniform, standard, high-level interfaces to the application developers and integrators, so that applications can be easily composed, reused, ported, and made to interoperate</a:t>
            </a:r>
          </a:p>
          <a:p>
            <a:r>
              <a:rPr lang="en-US" dirty="0" smtClean="0"/>
              <a:t>Supplies a set of common services to perform various general purpose functions to avoid duplicating efforts, and to facilitate collaboration between applications</a:t>
            </a:r>
          </a:p>
          <a:p>
            <a:r>
              <a:rPr lang="en-US" dirty="0" smtClean="0"/>
              <a:t>Makes application development easier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Middleware System Design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Performance</a:t>
            </a:r>
          </a:p>
          <a:p>
            <a:pPr lvl="1"/>
            <a:r>
              <a:rPr lang="en-US" dirty="0" smtClean="0"/>
              <a:t>Middleware systems rely on </a:t>
            </a:r>
            <a:r>
              <a:rPr lang="en-US" b="1" dirty="0" smtClean="0"/>
              <a:t>interception and indirection </a:t>
            </a:r>
            <a:r>
              <a:rPr lang="en-US" dirty="0" smtClean="0"/>
              <a:t>mechanisms, which induce performance penalties. </a:t>
            </a:r>
          </a:p>
          <a:p>
            <a:r>
              <a:rPr lang="en-US" dirty="0" smtClean="0"/>
              <a:t>Scalability</a:t>
            </a:r>
          </a:p>
          <a:p>
            <a:pPr lvl="1"/>
            <a:r>
              <a:rPr lang="en-US" dirty="0" smtClean="0"/>
              <a:t>As applications become more and more interconnected and interdependent, the number of objects, users, and devices tends to increase. </a:t>
            </a:r>
          </a:p>
          <a:p>
            <a:r>
              <a:rPr lang="en-US" dirty="0" smtClean="0"/>
              <a:t>Management</a:t>
            </a:r>
          </a:p>
          <a:p>
            <a:pPr lvl="1"/>
            <a:r>
              <a:rPr lang="en-US" dirty="0" smtClean="0"/>
              <a:t>Managing large applications that are heterogeneous, widely distributed, and in permanent evolution</a:t>
            </a:r>
          </a:p>
          <a:p>
            <a:r>
              <a:rPr lang="en-US" dirty="0" smtClean="0"/>
              <a:t>The availability, reliability, concurrency, security, and performance of applications may also be an issue.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Oracle Fusion Middleware (OFW) 11g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It’s a massive </a:t>
            </a:r>
            <a:r>
              <a:rPr lang="en-US" b="1" dirty="0" smtClean="0"/>
              <a:t>rebranding</a:t>
            </a:r>
            <a:r>
              <a:rPr lang="en-US" dirty="0" smtClean="0"/>
              <a:t> of </a:t>
            </a:r>
          </a:p>
          <a:p>
            <a:pPr lvl="1"/>
            <a:r>
              <a:rPr lang="en-US" dirty="0" smtClean="0"/>
              <a:t>Oracle homegrown and </a:t>
            </a:r>
          </a:p>
          <a:p>
            <a:pPr lvl="1"/>
            <a:r>
              <a:rPr lang="en-US" b="1" dirty="0" smtClean="0"/>
              <a:t>Acquired</a:t>
            </a:r>
            <a:r>
              <a:rPr lang="en-US" dirty="0" smtClean="0"/>
              <a:t> products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Oracle Strategic Acquisitions: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mtClean="0">
                <a:hlinkClick r:id="rId2"/>
              </a:rPr>
              <a:t>DataScaler</a:t>
            </a:r>
            <a:r>
              <a:rPr lang="en-US" smtClean="0"/>
              <a:t> (October 2010)</a:t>
            </a:r>
          </a:p>
          <a:p>
            <a:r>
              <a:rPr lang="en-US" smtClean="0">
                <a:hlinkClick r:id="rId3"/>
              </a:rPr>
              <a:t>e-Test (acquired from Empirix)</a:t>
            </a:r>
            <a:r>
              <a:rPr lang="en-US" smtClean="0"/>
              <a:t> (March 2008)</a:t>
            </a:r>
          </a:p>
          <a:p>
            <a:r>
              <a:rPr lang="en-US" smtClean="0">
                <a:hlinkClick r:id="rId4"/>
              </a:rPr>
              <a:t>Innobase</a:t>
            </a:r>
            <a:r>
              <a:rPr lang="en-US" smtClean="0"/>
              <a:t> (October 2005)</a:t>
            </a:r>
          </a:p>
          <a:p>
            <a:r>
              <a:rPr lang="en-US" smtClean="0">
                <a:hlinkClick r:id="rId5"/>
              </a:rPr>
              <a:t>Moniforce</a:t>
            </a:r>
            <a:r>
              <a:rPr lang="en-US" smtClean="0"/>
              <a:t> (December 2007)</a:t>
            </a:r>
          </a:p>
          <a:p>
            <a:r>
              <a:rPr lang="en-US" smtClean="0">
                <a:hlinkClick r:id="rId6"/>
              </a:rPr>
              <a:t>mValent</a:t>
            </a:r>
            <a:r>
              <a:rPr lang="en-US" smtClean="0"/>
              <a:t> (February 2009)</a:t>
            </a:r>
          </a:p>
          <a:p>
            <a:r>
              <a:rPr lang="en-US" smtClean="0">
                <a:hlinkClick r:id="rId7"/>
              </a:rPr>
              <a:t>Secerno</a:t>
            </a:r>
            <a:r>
              <a:rPr lang="en-US" smtClean="0"/>
              <a:t> (May 2010)</a:t>
            </a:r>
          </a:p>
          <a:p>
            <a:r>
              <a:rPr lang="en-US" smtClean="0">
                <a:hlinkClick r:id="rId8"/>
              </a:rPr>
              <a:t>Sleepycat</a:t>
            </a:r>
            <a:r>
              <a:rPr lang="en-US" smtClean="0"/>
              <a:t> (February 2006)</a:t>
            </a:r>
          </a:p>
          <a:p>
            <a:r>
              <a:rPr lang="en-US" smtClean="0">
                <a:hlinkClick r:id="rId9"/>
              </a:rPr>
              <a:t>TimesTen</a:t>
            </a:r>
            <a:r>
              <a:rPr lang="en-US" smtClean="0"/>
              <a:t> (June 2005)</a:t>
            </a:r>
          </a:p>
          <a:p>
            <a:r>
              <a:rPr lang="en-US" smtClean="0">
                <a:hlinkClick r:id="rId10"/>
              </a:rPr>
              <a:t>TripleHop</a:t>
            </a:r>
            <a:r>
              <a:rPr lang="en-US" smtClean="0"/>
              <a:t> (June 2005)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1434</TotalTime>
  <Words>839</Words>
  <Application>Microsoft Office PowerPoint</Application>
  <PresentationFormat>On-screen Show (4:3)</PresentationFormat>
  <Paragraphs>231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Oracle Fusion Middleware 11g (OFM) Overview</vt:lpstr>
      <vt:lpstr>What is Middleware</vt:lpstr>
      <vt:lpstr>Middleware Architecture</vt:lpstr>
      <vt:lpstr>House Plumbing System</vt:lpstr>
      <vt:lpstr>House Plumbing System</vt:lpstr>
      <vt:lpstr>Middleware</vt:lpstr>
      <vt:lpstr>Middleware System Design Challenges</vt:lpstr>
      <vt:lpstr>Oracle Fusion Middleware (OFW) 11g</vt:lpstr>
      <vt:lpstr>Oracle Strategic Acquisitions: DATABASE</vt:lpstr>
      <vt:lpstr>MIDDLEWARE</vt:lpstr>
      <vt:lpstr>APPLICATIONS</vt:lpstr>
      <vt:lpstr>Product Lines</vt:lpstr>
      <vt:lpstr>SERVER AND STORAGE SYSTEMS</vt:lpstr>
      <vt:lpstr>INDUSTRY SOLUTIONS</vt:lpstr>
      <vt:lpstr>Slide 15</vt:lpstr>
      <vt:lpstr>Oracle Fusion Middleware Solution</vt:lpstr>
      <vt:lpstr>Oracle Fusion Middleware Architecture Overview</vt:lpstr>
      <vt:lpstr>Overview of the Oracle Fusion Middleware Solution</vt:lpstr>
      <vt:lpstr>Integration &amp; Process Management</vt:lpstr>
      <vt:lpstr>Slide 20</vt:lpstr>
      <vt:lpstr>Slide 21</vt:lpstr>
      <vt:lpstr>Identity Management</vt:lpstr>
      <vt:lpstr>Slide 23</vt:lpstr>
      <vt:lpstr>Jump on the Wagon</vt:lpstr>
    </vt:vector>
  </TitlesOfParts>
  <Company>Unisys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ming-lj</dc:creator>
  <cp:lastModifiedBy>ming-lj</cp:lastModifiedBy>
  <cp:revision>377</cp:revision>
  <dcterms:created xsi:type="dcterms:W3CDTF">2011-06-08T17:56:09Z</dcterms:created>
  <dcterms:modified xsi:type="dcterms:W3CDTF">2011-09-07T14:37:02Z</dcterms:modified>
</cp:coreProperties>
</file>